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Average"/>
      <p:regular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Oswald-regular.fntdata"/><Relationship Id="rId21" Type="http://schemas.openxmlformats.org/officeDocument/2006/relationships/slide" Target="slides/slide16.xml"/><Relationship Id="rId43" Type="http://schemas.openxmlformats.org/officeDocument/2006/relationships/font" Target="fonts/Averag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d5801278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d5801278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d5801278e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d5801278e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d5801278e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fd5801278e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d5801278e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d5801278e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d5801278e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d5801278e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d5801278e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fd5801278e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d5801278e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d5801278e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d5801278e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d5801278e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d5801278e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d5801278e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d5801278e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fd5801278e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72bc9615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72bc9615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d5801278e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d5801278e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d5801278e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d5801278e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d5801278e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fd5801278e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d5801278e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d5801278e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d5801278e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fd5801278e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d5801278e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d5801278e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e7d0b9dd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fe7d0b9dd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d5801278e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d5801278e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d5801278e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fd5801278e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d5801278e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fd5801278e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72bc9615f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72bc9615f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e7d0b9dd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fe7d0b9dd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e7d0b9dd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fe7d0b9dd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e7d0b9dd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fe7d0b9dd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e7d0b9dd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e7d0b9dd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d5801278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d580127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d5801278e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d5801278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d5801278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d5801278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d5801278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d5801278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d5801278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d5801278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d5801278e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d5801278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9" Type="http://schemas.openxmlformats.org/officeDocument/2006/relationships/image" Target="../media/image13.png"/><Relationship Id="rId5" Type="http://schemas.openxmlformats.org/officeDocument/2006/relationships/image" Target="../media/image34.png"/><Relationship Id="rId6" Type="http://schemas.openxmlformats.org/officeDocument/2006/relationships/image" Target="../media/image41.jpg"/><Relationship Id="rId7" Type="http://schemas.openxmlformats.org/officeDocument/2006/relationships/image" Target="../media/image43.jpg"/><Relationship Id="rId8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with Filters and Frequencies!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CV</a:t>
            </a: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Project 2</a:t>
            </a:r>
            <a:endParaRPr b="1" sz="4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599" y="1165750"/>
            <a:ext cx="5586801" cy="328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Effect of Noise</a:t>
            </a:r>
            <a:endParaRPr sz="284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1361" l="0" r="0" t="0"/>
          <a:stretch/>
        </p:blipFill>
        <p:spPr>
          <a:xfrm>
            <a:off x="2211763" y="1112700"/>
            <a:ext cx="4720476" cy="34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Solution: </a:t>
            </a:r>
            <a:r>
              <a:rPr lang="en" sz="2840"/>
              <a:t>Gaussian</a:t>
            </a:r>
            <a:r>
              <a:rPr lang="en" sz="2840"/>
              <a:t> Smooth</a:t>
            </a:r>
            <a:endParaRPr sz="28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1.2: </a:t>
            </a:r>
            <a:r>
              <a:rPr lang="en" sz="2840"/>
              <a:t>Derivative of Gaussian (DoG) Filter</a:t>
            </a:r>
            <a:endParaRPr sz="2840"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9572" l="0" r="0" t="7481"/>
          <a:stretch/>
        </p:blipFill>
        <p:spPr>
          <a:xfrm>
            <a:off x="925800" y="1179049"/>
            <a:ext cx="7403224" cy="36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1187475" y="1264750"/>
            <a:ext cx="6776700" cy="932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1.2: Derivative of Gaussian (DoG) Filter</a:t>
            </a:r>
            <a:endParaRPr sz="2840"/>
          </a:p>
        </p:txBody>
      </p:sp>
      <p:sp>
        <p:nvSpPr>
          <p:cNvPr id="168" name="Google Shape;168;p25"/>
          <p:cNvSpPr txBox="1"/>
          <p:nvPr/>
        </p:nvSpPr>
        <p:spPr>
          <a:xfrm>
            <a:off x="610575" y="1779950"/>
            <a:ext cx="30000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20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9" name="Google Shape;169;p25" title="[202,202,202,&quot;https://www.codecogs.com/eqnedit.php?latex=%5Cnabla%20(n_%5Csigma%20*%20f)%20%3D(%5Cnabla%20n_%5Csigma)%20*%20f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425" y="1510487"/>
            <a:ext cx="4215150" cy="44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5"/>
          <p:cNvGrpSpPr/>
          <p:nvPr/>
        </p:nvGrpSpPr>
        <p:grpSpPr>
          <a:xfrm>
            <a:off x="2784275" y="2870363"/>
            <a:ext cx="5016000" cy="1652700"/>
            <a:chOff x="2303925" y="2919188"/>
            <a:chExt cx="5016000" cy="1652700"/>
          </a:xfrm>
        </p:grpSpPr>
        <p:sp>
          <p:nvSpPr>
            <p:cNvPr id="171" name="Google Shape;171;p25"/>
            <p:cNvSpPr txBox="1"/>
            <p:nvPr/>
          </p:nvSpPr>
          <p:spPr>
            <a:xfrm>
              <a:off x="2303925" y="2976675"/>
              <a:ext cx="5016000" cy="121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2035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               : </a:t>
              </a:r>
              <a:r>
                <a:rPr lang="en" sz="2035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Image</a:t>
              </a:r>
              <a:endParaRPr sz="20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2035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               : Gaussian Filter</a:t>
              </a:r>
              <a:endParaRPr sz="20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2035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        : DoG Filter</a:t>
              </a:r>
              <a:endParaRPr sz="20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72" name="Google Shape;172;p25" title="[202,202,202,&quot;https://www.codecogs.com/eqnedit.php?latex=f(x%2Cy)#0&quot;]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2000" y="3119293"/>
              <a:ext cx="719325" cy="265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5" title="[202,202,202,&quot;https://www.codecogs.com/eqnedit.php?latex=n_%5Csigma#0&quot;]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70563" y="3637850"/>
              <a:ext cx="342200" cy="215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5" title="[202,202,202,&quot;https://www.codecogs.com/eqnedit.php?latex=%5Cnabla%20n_%5Csigma#0&quot;]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63263" y="4106025"/>
              <a:ext cx="556795" cy="26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5"/>
            <p:cNvSpPr/>
            <p:nvPr/>
          </p:nvSpPr>
          <p:spPr>
            <a:xfrm>
              <a:off x="2303925" y="2919188"/>
              <a:ext cx="3354000" cy="16527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1155" r="3361" t="0"/>
          <a:stretch/>
        </p:blipFill>
        <p:spPr>
          <a:xfrm>
            <a:off x="849250" y="1287800"/>
            <a:ext cx="7478850" cy="313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1.2: Derivative of Gaussian (DoG) Filter</a:t>
            </a:r>
            <a:endParaRPr sz="284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717125" y="1410750"/>
            <a:ext cx="7856400" cy="30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AutoNum type="arabicPeriod"/>
            </a:pPr>
            <a:r>
              <a:rPr lang="en" sz="2435"/>
              <a:t>Image Sharpening</a:t>
            </a:r>
            <a:endParaRPr sz="2435"/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AutoNum type="arabicPeriod"/>
            </a:pPr>
            <a:r>
              <a:rPr lang="en" sz="2435"/>
              <a:t>Hybrid Images</a:t>
            </a:r>
            <a:endParaRPr sz="2435"/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AutoNum type="arabicPeriod"/>
            </a:pPr>
            <a:r>
              <a:rPr lang="en" sz="2435"/>
              <a:t>Gaussian and Laplacian Stacks</a:t>
            </a:r>
            <a:endParaRPr sz="2435"/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AutoNum type="arabicPeriod"/>
            </a:pPr>
            <a:r>
              <a:rPr lang="en" sz="2435"/>
              <a:t>Multiresolution Blending</a:t>
            </a:r>
            <a:endParaRPr sz="2435"/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/>
              <a:t>Part 2: Frequency</a:t>
            </a:r>
            <a:endParaRPr sz="32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Fourier Transform</a:t>
            </a:r>
            <a:endParaRPr sz="2840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900" y="988650"/>
            <a:ext cx="2502600" cy="316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1127925" y="1613175"/>
            <a:ext cx="42441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 Any signal f(x) can be represented in terms of amplitudes and phases of its constituent sinusoids. ”</a:t>
            </a:r>
            <a:endParaRPr sz="19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5" name="Google Shape;195;p28" title="[202,202,202,&quot;https://www.codecogs.com/eqnedit.php?latex=%20f(x)%20%5Clongrightarrow%5Ctext%7BFT%7D%5Clongrightarrow%20F(u)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913" y="3134775"/>
            <a:ext cx="3290579" cy="3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1187475" y="1211650"/>
            <a:ext cx="6776700" cy="1061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1" name="Google Shape;201;p29" title="[202,202,202,&quot;https://www.codecogs.com/eqnedit.php?latex=F(u)%3D%20%5Cint_%7B-%5Cinfty%7D%5E%7B%5Cinfty%7Df(x)e%5E%7B-i2%5Cpi%20ux%7Ddx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75" y="1396725"/>
            <a:ext cx="3290573" cy="67624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Fourier Transform</a:t>
            </a:r>
            <a:endParaRPr sz="2840"/>
          </a:p>
        </p:txBody>
      </p:sp>
      <p:sp>
        <p:nvSpPr>
          <p:cNvPr id="203" name="Google Shape;203;p29"/>
          <p:cNvSpPr/>
          <p:nvPr/>
        </p:nvSpPr>
        <p:spPr>
          <a:xfrm>
            <a:off x="2983750" y="3224425"/>
            <a:ext cx="3000000" cy="14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3138838" y="3224425"/>
            <a:ext cx="3000000" cy="18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x: space</a:t>
            </a:r>
            <a:endParaRPr sz="19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u: frequency</a:t>
            </a:r>
            <a:endParaRPr sz="19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5" name="Google Shape;205;p29" title="[202,202,202,&quot;https://www.codecogs.com/eqnedit.php?latex=e%5E%7Bi%5Cpi%7D%20%3D%20%5Ccos%5Ctheta%20%2B%20i%5Csin%5Ctheta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063" y="4206950"/>
            <a:ext cx="2285824" cy="2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/>
          <p:nvPr/>
        </p:nvSpPr>
        <p:spPr>
          <a:xfrm>
            <a:off x="2983750" y="3224425"/>
            <a:ext cx="3000000" cy="14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1" name="Google Shape;211;p30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2D </a:t>
            </a:r>
            <a:r>
              <a:rPr lang="en" sz="2840"/>
              <a:t>Fourier Transform</a:t>
            </a:r>
            <a:endParaRPr sz="2840"/>
          </a:p>
        </p:txBody>
      </p:sp>
      <p:sp>
        <p:nvSpPr>
          <p:cNvPr id="212" name="Google Shape;212;p30"/>
          <p:cNvSpPr txBox="1"/>
          <p:nvPr/>
        </p:nvSpPr>
        <p:spPr>
          <a:xfrm>
            <a:off x="3138850" y="3224425"/>
            <a:ext cx="30000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x, y </a:t>
            </a:r>
            <a:r>
              <a:rPr lang="en" sz="19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: space</a:t>
            </a:r>
            <a:endParaRPr sz="19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3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u, v : frequency along x, y</a:t>
            </a:r>
            <a:endParaRPr sz="1935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3" name="Google Shape;213;p30" title="[202,202,202,&quot;https://www.codecogs.com/eqnedit.php?latex=e%5E%7Bi%5Cpi%7D%20%3D%20%5Ccos%5Ctheta%20%2B%20i%5Csin%5Ctheta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063" y="4206950"/>
            <a:ext cx="2285824" cy="2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/>
          <p:nvPr/>
        </p:nvSpPr>
        <p:spPr>
          <a:xfrm>
            <a:off x="1187475" y="1211650"/>
            <a:ext cx="6776700" cy="1061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5" name="Google Shape;215;p30" title="[27,27,27,&quot;https://www.codecogs.com/eqnedit.php?latex=F(u%2Cv)%3D%20%5Ciint_%7B-%5Cinfty%7D%5E%7B%5Cinfty%7Df(x%2Cy)e%5E%7B-i2%5Cpi%20(ux%2Bvy)%7Ddxdy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685" y="1404373"/>
            <a:ext cx="4798622" cy="6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462" y="1545725"/>
            <a:ext cx="4841076" cy="28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Convolution by </a:t>
            </a:r>
            <a:r>
              <a:rPr lang="en" sz="2840"/>
              <a:t>Fourier Transform</a:t>
            </a:r>
            <a:endParaRPr sz="284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717125" y="1410750"/>
            <a:ext cx="78564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AutoNum type="arabicPeriod"/>
            </a:pPr>
            <a:r>
              <a:rPr lang="en" sz="2435"/>
              <a:t>Finite Difference Operator</a:t>
            </a:r>
            <a:endParaRPr sz="2435"/>
          </a:p>
          <a:p>
            <a:pPr indent="-3832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35"/>
              <a:buAutoNum type="arabicPeriod"/>
            </a:pPr>
            <a:r>
              <a:rPr lang="en" sz="2435"/>
              <a:t>Derivative of Gaussian (DoG) Filter</a:t>
            </a:r>
            <a:endParaRPr sz="2435"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/>
              <a:t>Part 1: Filters</a:t>
            </a:r>
            <a:endParaRPr sz="324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1097" r="0" t="0"/>
          <a:stretch/>
        </p:blipFill>
        <p:spPr>
          <a:xfrm>
            <a:off x="2239012" y="1016450"/>
            <a:ext cx="4665976" cy="380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Frequency Domain</a:t>
            </a:r>
            <a:endParaRPr sz="284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Frequency Domain</a:t>
            </a:r>
            <a:endParaRPr sz="2840"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700" y="1077050"/>
            <a:ext cx="5119952" cy="38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2.1: Image Sharpening</a:t>
            </a:r>
            <a:endParaRPr sz="2840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74" y="1357275"/>
            <a:ext cx="2072354" cy="2072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836" y="1357275"/>
            <a:ext cx="2072330" cy="207232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669" y="1357287"/>
            <a:ext cx="2072330" cy="2072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34" title="[255,255,255,&quot;https://www.codecogs.com/eqnedit.php?latex=%20%20-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662" y="2379288"/>
            <a:ext cx="316825" cy="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683000" y="3515125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Original</a:t>
            </a:r>
            <a:endParaRPr sz="1835"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3535825" y="3515125"/>
            <a:ext cx="20724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35"/>
              <a:t>Blurred</a:t>
            </a:r>
            <a:endParaRPr sz="1835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35"/>
              <a:t>(Low Frequency)</a:t>
            </a:r>
            <a:endParaRPr sz="1835"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6623625" y="3515125"/>
            <a:ext cx="20724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35"/>
              <a:t>Detail</a:t>
            </a:r>
            <a:endParaRPr sz="1835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35"/>
              <a:t>(High Frequency)</a:t>
            </a:r>
            <a:endParaRPr sz="1835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35"/>
          </a:p>
        </p:txBody>
      </p:sp>
      <p:pic>
        <p:nvPicPr>
          <p:cNvPr id="246" name="Google Shape;246;p34" title="[255,255,255,&quot;https://www.codecogs.com/eqnedit.php?latex=%3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4526" y="2338490"/>
            <a:ext cx="316825" cy="1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535788" y="3515125"/>
            <a:ext cx="20724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35"/>
              <a:t>Detail</a:t>
            </a:r>
            <a:endParaRPr sz="1835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35"/>
              <a:t>(High Frequency)</a:t>
            </a:r>
            <a:endParaRPr sz="1835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35"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819" y="1357287"/>
            <a:ext cx="2072330" cy="2072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2.1: Image Sharpening</a:t>
            </a:r>
            <a:endParaRPr sz="2840"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74" y="1357275"/>
            <a:ext cx="2072354" cy="2072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35" title="[255,255,255,&quot;https://www.codecogs.com/eqnedit.php?latex=%3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4526" y="2338490"/>
            <a:ext cx="316825" cy="1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683000" y="3515125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Original</a:t>
            </a:r>
            <a:endParaRPr sz="1835"/>
          </a:p>
        </p:txBody>
      </p:sp>
      <p:pic>
        <p:nvPicPr>
          <p:cNvPr id="257" name="Google Shape;25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3675" y="1357275"/>
            <a:ext cx="2072325" cy="2072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35" title="[255,255,255,&quot;https://www.codecogs.com/eqnedit.php?latex=%20%20%2B%20%5Calpha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1747" y="2263959"/>
            <a:ext cx="512675" cy="25898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6623638" y="3515125"/>
            <a:ext cx="20724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35"/>
              <a:t>Sharpened</a:t>
            </a:r>
            <a:endParaRPr sz="1835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35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2.1: </a:t>
            </a:r>
            <a:r>
              <a:rPr lang="en" sz="2840"/>
              <a:t>Image Sharpening</a:t>
            </a:r>
            <a:endParaRPr sz="2840"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525" y="921800"/>
            <a:ext cx="4956938" cy="39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 rotWithShape="1">
          <a:blip r:embed="rId4">
            <a:alphaModFix/>
          </a:blip>
          <a:srcRect b="48158" l="0" r="0" t="5099"/>
          <a:stretch/>
        </p:blipFill>
        <p:spPr>
          <a:xfrm>
            <a:off x="2093525" y="2997850"/>
            <a:ext cx="4956950" cy="18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 rotWithShape="1">
          <a:blip r:embed="rId4">
            <a:alphaModFix/>
          </a:blip>
          <a:srcRect b="48543" l="0" r="0" t="0"/>
          <a:stretch/>
        </p:blipFill>
        <p:spPr>
          <a:xfrm>
            <a:off x="2093525" y="924075"/>
            <a:ext cx="4956950" cy="204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3525" y="924075"/>
            <a:ext cx="4956950" cy="39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2.1: </a:t>
            </a:r>
            <a:r>
              <a:rPr lang="en" sz="2840"/>
              <a:t>Image Sharpening</a:t>
            </a:r>
            <a:endParaRPr sz="284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 rotWithShape="1">
          <a:blip r:embed="rId3">
            <a:alphaModFix/>
          </a:blip>
          <a:srcRect b="6138" l="0" r="0" t="0"/>
          <a:stretch/>
        </p:blipFill>
        <p:spPr>
          <a:xfrm>
            <a:off x="520838" y="1792775"/>
            <a:ext cx="8102325" cy="30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 title="[255,255,255,&quot;https://www.codecogs.com/eqnedit.php?latex=f%2B%5Calpha(f-n_%5Csigma%20*%20f)%20%3D%20((1%2B%5Calpha)e%20-%20%5Calpha%20n_%5Csigma)*f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063" y="966350"/>
            <a:ext cx="5255908" cy="30056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2.1: Image Sharpening</a:t>
            </a:r>
            <a:endParaRPr sz="2840"/>
          </a:p>
        </p:txBody>
      </p:sp>
      <p:cxnSp>
        <p:nvCxnSpPr>
          <p:cNvPr id="281" name="Google Shape;281;p38"/>
          <p:cNvCxnSpPr/>
          <p:nvPr/>
        </p:nvCxnSpPr>
        <p:spPr>
          <a:xfrm>
            <a:off x="4572017" y="1343117"/>
            <a:ext cx="21696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4519825" y="1266913"/>
            <a:ext cx="22740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35">
                <a:solidFill>
                  <a:srgbClr val="FF9900"/>
                </a:solidFill>
              </a:rPr>
              <a:t>Unsharp Mask Filter</a:t>
            </a:r>
            <a:endParaRPr sz="1735">
              <a:solidFill>
                <a:srgbClr val="FF9900"/>
              </a:solidFill>
            </a:endParaRPr>
          </a:p>
        </p:txBody>
      </p:sp>
      <p:pic>
        <p:nvPicPr>
          <p:cNvPr id="283" name="Google Shape;283;p38"/>
          <p:cNvPicPr preferRelativeResize="0"/>
          <p:nvPr/>
        </p:nvPicPr>
        <p:blipFill rotWithShape="1">
          <a:blip r:embed="rId5">
            <a:alphaModFix/>
          </a:blip>
          <a:srcRect b="0" l="0" r="0" t="3297"/>
          <a:stretch/>
        </p:blipFill>
        <p:spPr>
          <a:xfrm>
            <a:off x="7710975" y="351750"/>
            <a:ext cx="1236475" cy="7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7504513" y="1043725"/>
            <a:ext cx="16494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35">
                <a:solidFill>
                  <a:schemeClr val="lt2"/>
                </a:solidFill>
              </a:rPr>
              <a:t>scipy.signal.unit_impulse</a:t>
            </a:r>
            <a:endParaRPr sz="1035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2.2: Hybrid Images</a:t>
            </a:r>
            <a:endParaRPr sz="2840"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721" y="1008773"/>
            <a:ext cx="1588567" cy="187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7721" y="3023657"/>
            <a:ext cx="1588567" cy="187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175" y="1490625"/>
            <a:ext cx="21431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075" y="1008773"/>
            <a:ext cx="1588567" cy="187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075" y="3023664"/>
            <a:ext cx="1588567" cy="18709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9"/>
          <p:cNvCxnSpPr>
            <a:stCxn id="293" idx="3"/>
            <a:endCxn id="290" idx="1"/>
          </p:cNvCxnSpPr>
          <p:nvPr/>
        </p:nvCxnSpPr>
        <p:spPr>
          <a:xfrm>
            <a:off x="2271642" y="1944265"/>
            <a:ext cx="1506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9"/>
          <p:cNvCxnSpPr>
            <a:stCxn id="294" idx="3"/>
            <a:endCxn id="291" idx="1"/>
          </p:cNvCxnSpPr>
          <p:nvPr/>
        </p:nvCxnSpPr>
        <p:spPr>
          <a:xfrm>
            <a:off x="2271642" y="3959156"/>
            <a:ext cx="1506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9"/>
          <p:cNvCxnSpPr>
            <a:endCxn id="292" idx="1"/>
          </p:cNvCxnSpPr>
          <p:nvPr/>
        </p:nvCxnSpPr>
        <p:spPr>
          <a:xfrm>
            <a:off x="5366175" y="1944188"/>
            <a:ext cx="1323000" cy="80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9"/>
          <p:cNvCxnSpPr>
            <a:stCxn id="291" idx="3"/>
            <a:endCxn id="292" idx="1"/>
          </p:cNvCxnSpPr>
          <p:nvPr/>
        </p:nvCxnSpPr>
        <p:spPr>
          <a:xfrm flipH="1" rot="10800000">
            <a:off x="5366288" y="2752552"/>
            <a:ext cx="1323000" cy="120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9" name="Google Shape;2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8863" y="4550725"/>
            <a:ext cx="363775" cy="4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2223500" y="1439675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Lowpass</a:t>
            </a:r>
            <a:endParaRPr sz="1835"/>
          </a:p>
        </p:txBody>
      </p:sp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2223500" y="3512750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High</a:t>
            </a:r>
            <a:r>
              <a:rPr lang="en" sz="1835"/>
              <a:t>pass</a:t>
            </a:r>
            <a:endParaRPr sz="1835"/>
          </a:p>
        </p:txBody>
      </p:sp>
      <p:pic>
        <p:nvPicPr>
          <p:cNvPr id="302" name="Google Shape;302;p39" title="[202,202,202,&quot;https://www.codecogs.com/eqnedit.php?latex=e-n_%7B%5Csigma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01716" y="4104325"/>
            <a:ext cx="845867" cy="19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 title="[202,202,202,&quot;https://www.codecogs.com/eqnedit.php?latex=n_%7B%5Csigma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0366" y="2129125"/>
            <a:ext cx="308569" cy="19420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6959588" y="4104325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Hybrid</a:t>
            </a:r>
            <a:endParaRPr sz="1835"/>
          </a:p>
        </p:txBody>
      </p:sp>
      <p:pic>
        <p:nvPicPr>
          <p:cNvPr id="305" name="Google Shape;305;p39" title="[202,202,202,&quot;https://www.codecogs.com/eqnedit.php?latex=r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0780" y="1996350"/>
            <a:ext cx="173914" cy="19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 title="[202,202,202,&quot;https://www.codecogs.com/eqnedit.php?latex=1-r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29634" y="3718100"/>
            <a:ext cx="596207" cy="19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2.2: Hybrid Images</a:t>
            </a:r>
            <a:endParaRPr sz="2840"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b="15039" l="10890" r="8562" t="12622"/>
          <a:stretch/>
        </p:blipFill>
        <p:spPr>
          <a:xfrm>
            <a:off x="570800" y="1374050"/>
            <a:ext cx="8002376" cy="2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090" y="4041964"/>
            <a:ext cx="650435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2.2: Hybrid Images</a:t>
            </a:r>
            <a:endParaRPr sz="2840"/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3">
            <a:alphaModFix/>
          </a:blip>
          <a:srcRect b="16634" l="11301" r="8998" t="12307"/>
          <a:stretch/>
        </p:blipFill>
        <p:spPr>
          <a:xfrm>
            <a:off x="617975" y="1382638"/>
            <a:ext cx="8002376" cy="237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300" y="4164150"/>
            <a:ext cx="575975" cy="5071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1.1: Finite Difference Operator</a:t>
            </a:r>
            <a:endParaRPr sz="2840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9358" l="0" r="2978" t="3670"/>
          <a:stretch/>
        </p:blipFill>
        <p:spPr>
          <a:xfrm>
            <a:off x="3480200" y="1581625"/>
            <a:ext cx="5256076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-195603" y="2698375"/>
            <a:ext cx="35700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1D Edge Detection: </a:t>
            </a:r>
            <a:endParaRPr sz="2000"/>
          </a:p>
        </p:txBody>
      </p:sp>
      <p:pic>
        <p:nvPicPr>
          <p:cNvPr id="74" name="Google Shape;74;p15" title="[202,202,202,&quot;https://www.codecogs.com/eqnedit.php?latex=%5Cfrac%7B%5Cpartial%20f%7D%7B%5Cpartial%20x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325" y="2654525"/>
            <a:ext cx="31829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2.3: </a:t>
            </a:r>
            <a:r>
              <a:rPr lang="en" sz="2840"/>
              <a:t>Gaussian and Laplacian Stacks</a:t>
            </a:r>
            <a:endParaRPr sz="2840"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50" y="2921175"/>
            <a:ext cx="8046525" cy="201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38" y="953694"/>
            <a:ext cx="8046525" cy="201163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/>
          <p:nvPr/>
        </p:nvSpPr>
        <p:spPr>
          <a:xfrm>
            <a:off x="775925" y="2785425"/>
            <a:ext cx="75267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29" name="Google Shape;329;p42"/>
          <p:cNvCxnSpPr/>
          <p:nvPr/>
        </p:nvCxnSpPr>
        <p:spPr>
          <a:xfrm>
            <a:off x="1407850" y="2675650"/>
            <a:ext cx="0" cy="585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42"/>
          <p:cNvCxnSpPr/>
          <p:nvPr/>
        </p:nvCxnSpPr>
        <p:spPr>
          <a:xfrm>
            <a:off x="3010850" y="2675650"/>
            <a:ext cx="0" cy="585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42"/>
          <p:cNvCxnSpPr/>
          <p:nvPr/>
        </p:nvCxnSpPr>
        <p:spPr>
          <a:xfrm>
            <a:off x="4622575" y="2675650"/>
            <a:ext cx="0" cy="585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42"/>
          <p:cNvCxnSpPr/>
          <p:nvPr/>
        </p:nvCxnSpPr>
        <p:spPr>
          <a:xfrm>
            <a:off x="6216825" y="2675650"/>
            <a:ext cx="0" cy="585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42"/>
          <p:cNvCxnSpPr/>
          <p:nvPr/>
        </p:nvCxnSpPr>
        <p:spPr>
          <a:xfrm>
            <a:off x="7784875" y="2675650"/>
            <a:ext cx="0" cy="585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4" name="Google Shape;334;p42"/>
          <p:cNvGrpSpPr/>
          <p:nvPr/>
        </p:nvGrpSpPr>
        <p:grpSpPr>
          <a:xfrm>
            <a:off x="1316945" y="2826139"/>
            <a:ext cx="181810" cy="181810"/>
            <a:chOff x="7411525" y="898075"/>
            <a:chExt cx="349500" cy="349500"/>
          </a:xfrm>
        </p:grpSpPr>
        <p:sp>
          <p:nvSpPr>
            <p:cNvPr id="335" name="Google Shape;335;p42"/>
            <p:cNvSpPr/>
            <p:nvPr/>
          </p:nvSpPr>
          <p:spPr>
            <a:xfrm>
              <a:off x="7411525" y="898075"/>
              <a:ext cx="349500" cy="349500"/>
            </a:xfrm>
            <a:prstGeom prst="ellipse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336" name="Google Shape;336;p42" title="[255,255,255,&quot;https://www.codecogs.com/eqnedit.php?latex=%20%20%2B%20%5Calpha#0&quot;]"/>
            <p:cNvPicPr preferRelativeResize="0"/>
            <p:nvPr/>
          </p:nvPicPr>
          <p:blipFill rotWithShape="1">
            <a:blip r:embed="rId5">
              <a:alphaModFix/>
            </a:blip>
            <a:srcRect b="-10" l="0" r="49021" t="0"/>
            <a:stretch/>
          </p:blipFill>
          <p:spPr>
            <a:xfrm>
              <a:off x="7455598" y="943325"/>
              <a:ext cx="261350" cy="25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42"/>
          <p:cNvGrpSpPr/>
          <p:nvPr/>
        </p:nvGrpSpPr>
        <p:grpSpPr>
          <a:xfrm>
            <a:off x="4531670" y="2826139"/>
            <a:ext cx="181810" cy="181810"/>
            <a:chOff x="7411525" y="898075"/>
            <a:chExt cx="349500" cy="349500"/>
          </a:xfrm>
        </p:grpSpPr>
        <p:sp>
          <p:nvSpPr>
            <p:cNvPr id="338" name="Google Shape;338;p42"/>
            <p:cNvSpPr/>
            <p:nvPr/>
          </p:nvSpPr>
          <p:spPr>
            <a:xfrm>
              <a:off x="7411525" y="898075"/>
              <a:ext cx="349500" cy="349500"/>
            </a:xfrm>
            <a:prstGeom prst="ellipse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339" name="Google Shape;339;p42" title="[255,255,255,&quot;https://www.codecogs.com/eqnedit.php?latex=%20%20%2B%20%5Calpha#0&quot;]"/>
            <p:cNvPicPr preferRelativeResize="0"/>
            <p:nvPr/>
          </p:nvPicPr>
          <p:blipFill rotWithShape="1">
            <a:blip r:embed="rId5">
              <a:alphaModFix/>
            </a:blip>
            <a:srcRect b="-10" l="0" r="49021" t="0"/>
            <a:stretch/>
          </p:blipFill>
          <p:spPr>
            <a:xfrm>
              <a:off x="7455598" y="943325"/>
              <a:ext cx="261350" cy="25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42"/>
          <p:cNvGrpSpPr/>
          <p:nvPr/>
        </p:nvGrpSpPr>
        <p:grpSpPr>
          <a:xfrm>
            <a:off x="2919933" y="2826139"/>
            <a:ext cx="181810" cy="181810"/>
            <a:chOff x="7411525" y="898075"/>
            <a:chExt cx="349500" cy="349500"/>
          </a:xfrm>
        </p:grpSpPr>
        <p:sp>
          <p:nvSpPr>
            <p:cNvPr id="341" name="Google Shape;341;p42"/>
            <p:cNvSpPr/>
            <p:nvPr/>
          </p:nvSpPr>
          <p:spPr>
            <a:xfrm>
              <a:off x="7411525" y="898075"/>
              <a:ext cx="349500" cy="349500"/>
            </a:xfrm>
            <a:prstGeom prst="ellipse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342" name="Google Shape;342;p42" title="[255,255,255,&quot;https://www.codecogs.com/eqnedit.php?latex=%20%20%2B%20%5Calpha#0&quot;]"/>
            <p:cNvPicPr preferRelativeResize="0"/>
            <p:nvPr/>
          </p:nvPicPr>
          <p:blipFill rotWithShape="1">
            <a:blip r:embed="rId5">
              <a:alphaModFix/>
            </a:blip>
            <a:srcRect b="-10" l="0" r="49021" t="0"/>
            <a:stretch/>
          </p:blipFill>
          <p:spPr>
            <a:xfrm>
              <a:off x="7455598" y="943325"/>
              <a:ext cx="261350" cy="25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" name="Google Shape;343;p42"/>
          <p:cNvGrpSpPr/>
          <p:nvPr/>
        </p:nvGrpSpPr>
        <p:grpSpPr>
          <a:xfrm>
            <a:off x="6125933" y="2826139"/>
            <a:ext cx="181810" cy="181810"/>
            <a:chOff x="7411525" y="898075"/>
            <a:chExt cx="349500" cy="349500"/>
          </a:xfrm>
        </p:grpSpPr>
        <p:sp>
          <p:nvSpPr>
            <p:cNvPr id="344" name="Google Shape;344;p42"/>
            <p:cNvSpPr/>
            <p:nvPr/>
          </p:nvSpPr>
          <p:spPr>
            <a:xfrm>
              <a:off x="7411525" y="898075"/>
              <a:ext cx="349500" cy="349500"/>
            </a:xfrm>
            <a:prstGeom prst="ellipse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345" name="Google Shape;345;p42" title="[255,255,255,&quot;https://www.codecogs.com/eqnedit.php?latex=%20%20%2B%20%5Calpha#0&quot;]"/>
            <p:cNvPicPr preferRelativeResize="0"/>
            <p:nvPr/>
          </p:nvPicPr>
          <p:blipFill rotWithShape="1">
            <a:blip r:embed="rId5">
              <a:alphaModFix/>
            </a:blip>
            <a:srcRect b="-10" l="0" r="49021" t="0"/>
            <a:stretch/>
          </p:blipFill>
          <p:spPr>
            <a:xfrm>
              <a:off x="7455598" y="943325"/>
              <a:ext cx="261350" cy="25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42"/>
          <p:cNvGrpSpPr/>
          <p:nvPr/>
        </p:nvGrpSpPr>
        <p:grpSpPr>
          <a:xfrm>
            <a:off x="7693970" y="2826139"/>
            <a:ext cx="181810" cy="181810"/>
            <a:chOff x="7411525" y="898075"/>
            <a:chExt cx="349500" cy="349500"/>
          </a:xfrm>
        </p:grpSpPr>
        <p:sp>
          <p:nvSpPr>
            <p:cNvPr id="347" name="Google Shape;347;p42"/>
            <p:cNvSpPr/>
            <p:nvPr/>
          </p:nvSpPr>
          <p:spPr>
            <a:xfrm>
              <a:off x="7411525" y="898075"/>
              <a:ext cx="349500" cy="349500"/>
            </a:xfrm>
            <a:prstGeom prst="ellipse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348" name="Google Shape;348;p42" title="[255,255,255,&quot;https://www.codecogs.com/eqnedit.php?latex=%20%20%2B%20%5Calpha#0&quot;]"/>
            <p:cNvPicPr preferRelativeResize="0"/>
            <p:nvPr/>
          </p:nvPicPr>
          <p:blipFill rotWithShape="1">
            <a:blip r:embed="rId5">
              <a:alphaModFix/>
            </a:blip>
            <a:srcRect b="-10" l="0" r="49021" t="0"/>
            <a:stretch/>
          </p:blipFill>
          <p:spPr>
            <a:xfrm>
              <a:off x="7455598" y="943325"/>
              <a:ext cx="261350" cy="259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9" name="Google Shape;349;p42"/>
          <p:cNvCxnSpPr/>
          <p:nvPr/>
        </p:nvCxnSpPr>
        <p:spPr>
          <a:xfrm flipH="1">
            <a:off x="1420275" y="2663200"/>
            <a:ext cx="1615500" cy="588300"/>
          </a:xfrm>
          <a:prstGeom prst="straightConnector1">
            <a:avLst/>
          </a:prstGeom>
          <a:noFill/>
          <a:ln cap="flat" cmpd="sng" w="28575">
            <a:solidFill>
              <a:srgbClr val="1B1B1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2"/>
          <p:cNvCxnSpPr/>
          <p:nvPr/>
        </p:nvCxnSpPr>
        <p:spPr>
          <a:xfrm flipH="1">
            <a:off x="3004588" y="2674300"/>
            <a:ext cx="1615500" cy="588300"/>
          </a:xfrm>
          <a:prstGeom prst="straightConnector1">
            <a:avLst/>
          </a:prstGeom>
          <a:noFill/>
          <a:ln cap="flat" cmpd="sng" w="28575">
            <a:solidFill>
              <a:srgbClr val="1B1B1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42"/>
          <p:cNvCxnSpPr/>
          <p:nvPr/>
        </p:nvCxnSpPr>
        <p:spPr>
          <a:xfrm flipH="1">
            <a:off x="4635550" y="2663200"/>
            <a:ext cx="1615500" cy="588300"/>
          </a:xfrm>
          <a:prstGeom prst="straightConnector1">
            <a:avLst/>
          </a:prstGeom>
          <a:noFill/>
          <a:ln cap="flat" cmpd="sng" w="28575">
            <a:solidFill>
              <a:srgbClr val="1B1B1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42"/>
          <p:cNvCxnSpPr/>
          <p:nvPr/>
        </p:nvCxnSpPr>
        <p:spPr>
          <a:xfrm flipH="1">
            <a:off x="6209375" y="2663200"/>
            <a:ext cx="1615500" cy="588300"/>
          </a:xfrm>
          <a:prstGeom prst="straightConnector1">
            <a:avLst/>
          </a:prstGeom>
          <a:noFill/>
          <a:ln cap="flat" cmpd="sng" w="28575">
            <a:solidFill>
              <a:srgbClr val="1B1B1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42"/>
          <p:cNvSpPr/>
          <p:nvPr/>
        </p:nvSpPr>
        <p:spPr>
          <a:xfrm>
            <a:off x="2118438" y="2826150"/>
            <a:ext cx="181800" cy="181800"/>
          </a:xfrm>
          <a:prstGeom prst="ellipse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54" name="Google Shape;354;p42" title="[255,255,255,&quot;https://www.codecogs.com/eqnedit.php?latex=%20%20-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1340" y="2912741"/>
            <a:ext cx="95947" cy="856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/>
          <p:nvPr/>
        </p:nvSpPr>
        <p:spPr>
          <a:xfrm>
            <a:off x="5374250" y="2843400"/>
            <a:ext cx="181800" cy="181800"/>
          </a:xfrm>
          <a:prstGeom prst="ellipse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56" name="Google Shape;356;p42" title="[255,255,255,&quot;https://www.codecogs.com/eqnedit.php?latex=%20%20-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152" y="2929991"/>
            <a:ext cx="95947" cy="856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/>
          <p:nvPr/>
        </p:nvSpPr>
        <p:spPr>
          <a:xfrm>
            <a:off x="3826113" y="2826150"/>
            <a:ext cx="181800" cy="181800"/>
          </a:xfrm>
          <a:prstGeom prst="ellipse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58" name="Google Shape;358;p42" title="[255,255,255,&quot;https://www.codecogs.com/eqnedit.php?latex=%20%20-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9015" y="2912741"/>
            <a:ext cx="95947" cy="856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/>
          <p:nvPr/>
        </p:nvSpPr>
        <p:spPr>
          <a:xfrm>
            <a:off x="6965338" y="2826150"/>
            <a:ext cx="181800" cy="181800"/>
          </a:xfrm>
          <a:prstGeom prst="ellipse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60" name="Google Shape;360;p42" title="[255,255,255,&quot;https://www.codecogs.com/eqnedit.php?latex=%20%20-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240" y="2912741"/>
            <a:ext cx="95947" cy="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 rotWithShape="1">
          <a:blip r:embed="rId3">
            <a:alphaModFix/>
          </a:blip>
          <a:srcRect b="100506" l="11451" r="12410" t="8850"/>
          <a:stretch/>
        </p:blipFill>
        <p:spPr>
          <a:xfrm flipH="1" rot="10800000">
            <a:off x="548750" y="4792077"/>
            <a:ext cx="8046525" cy="2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 rotWithShape="1">
          <a:blip r:embed="rId4">
            <a:alphaModFix/>
          </a:blip>
          <a:srcRect b="90962" l="13223" r="13230" t="0"/>
          <a:stretch/>
        </p:blipFill>
        <p:spPr>
          <a:xfrm>
            <a:off x="548750" y="875425"/>
            <a:ext cx="8046525" cy="2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2.4: Multiresolution Blending</a:t>
            </a:r>
            <a:endParaRPr sz="2840"/>
          </a:p>
        </p:txBody>
      </p:sp>
      <p:pic>
        <p:nvPicPr>
          <p:cNvPr id="368" name="Google Shape;368;p43"/>
          <p:cNvPicPr preferRelativeResize="0"/>
          <p:nvPr/>
        </p:nvPicPr>
        <p:blipFill rotWithShape="1">
          <a:blip r:embed="rId3">
            <a:alphaModFix/>
          </a:blip>
          <a:srcRect b="8725" l="0" r="0" t="0"/>
          <a:stretch/>
        </p:blipFill>
        <p:spPr>
          <a:xfrm>
            <a:off x="494225" y="1029925"/>
            <a:ext cx="8155575" cy="18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12" y="2890900"/>
            <a:ext cx="8155575" cy="203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2.4: Multiresolution Blending</a:t>
            </a:r>
            <a:endParaRPr sz="2840"/>
          </a:p>
        </p:txBody>
      </p:sp>
      <p:pic>
        <p:nvPicPr>
          <p:cNvPr id="375" name="Google Shape;375;p44"/>
          <p:cNvPicPr preferRelativeResize="0"/>
          <p:nvPr/>
        </p:nvPicPr>
        <p:blipFill rotWithShape="1">
          <a:blip r:embed="rId3">
            <a:alphaModFix/>
          </a:blip>
          <a:srcRect b="7715" l="0" r="0" t="0"/>
          <a:stretch/>
        </p:blipFill>
        <p:spPr>
          <a:xfrm>
            <a:off x="343600" y="1662100"/>
            <a:ext cx="8456800" cy="19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type="title"/>
          </p:nvPr>
        </p:nvSpPr>
        <p:spPr>
          <a:xfrm>
            <a:off x="311700" y="16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2.4: Multiresolution Blending</a:t>
            </a:r>
            <a:endParaRPr sz="2840"/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75" y="974900"/>
            <a:ext cx="7479050" cy="18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651" y="3194450"/>
            <a:ext cx="1661950" cy="16619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45"/>
          <p:cNvSpPr txBox="1"/>
          <p:nvPr>
            <p:ph idx="1" type="body"/>
          </p:nvPr>
        </p:nvSpPr>
        <p:spPr>
          <a:xfrm>
            <a:off x="2809675" y="3739425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35"/>
              <a:t>Result:</a:t>
            </a:r>
            <a:endParaRPr sz="223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610500" y="4019825"/>
            <a:ext cx="2314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35"/>
              <a:t>2</a:t>
            </a:r>
            <a:r>
              <a:rPr lang="en" sz="2035"/>
              <a:t>D Edge Detection: </a:t>
            </a:r>
            <a:endParaRPr sz="2035"/>
          </a:p>
        </p:txBody>
      </p:sp>
      <p:grpSp>
        <p:nvGrpSpPr>
          <p:cNvPr id="80" name="Google Shape;80;p16"/>
          <p:cNvGrpSpPr/>
          <p:nvPr/>
        </p:nvGrpSpPr>
        <p:grpSpPr>
          <a:xfrm>
            <a:off x="1453545" y="1337001"/>
            <a:ext cx="6236910" cy="2218977"/>
            <a:chOff x="958150" y="1495050"/>
            <a:chExt cx="7532500" cy="2706400"/>
          </a:xfrm>
        </p:grpSpPr>
        <p:pic>
          <p:nvPicPr>
            <p:cNvPr id="81" name="Google Shape;8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8150" y="1495050"/>
              <a:ext cx="7532400" cy="270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6"/>
            <p:cNvSpPr/>
            <p:nvPr/>
          </p:nvSpPr>
          <p:spPr>
            <a:xfrm>
              <a:off x="8306450" y="3560950"/>
              <a:ext cx="184200" cy="6405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pic>
        <p:nvPicPr>
          <p:cNvPr id="83" name="Google Shape;83;p16" title="[202,202,202,&quot;https://www.codecogs.com/eqnedit.php?latex=%5Cnabla%20I%20%3D%20%5Cleft%5B%5Cfrac%7B%5Cpartial%20I%7D%7B%5Cpartial%20x%7D%2C%5Cfrac%7B%5Cpartial%20I%7D%7B%5Cpartial%20y%7D%5Cright%5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164" y="4019825"/>
            <a:ext cx="154272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1.1: Finite Difference Operator</a:t>
            </a:r>
            <a:endParaRPr sz="28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1.1: Finite Difference Operator</a:t>
            </a:r>
            <a:endParaRPr sz="2840"/>
          </a:p>
        </p:txBody>
      </p:sp>
      <p:pic>
        <p:nvPicPr>
          <p:cNvPr id="90" name="Google Shape;90;p17" title="[202,202,202,&quot;https://www.codecogs.com/eqnedit.php?latex=%5Ctheta%20%3D%20%5Ctan%5E%7B-1%7D%5Cleft(%5Cfrac%7B%5Cpartial%20I%7D%7B%5Cpartial%20y%7D%2F%5Cfrac%7B%5Cpartial%20I%7D%7B%5Cpartial%20x%7D%5Cright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589" y="3024350"/>
            <a:ext cx="2571227" cy="7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title="[202,202,202,&quot;https://www.codecogs.com/eqnedit.php?latex=S%20%3D%7C%7C%5Cnabla%20I%7C%7C%20%3D%20%5Csqrt%7B(%5Cfrac%7B%5Cpartial%20I%7D%7B%5Cpartial%20x%7D)%5E2%2B(%5Cfrac%7B%5Cpartial%20I%7D%7B%5Cpartial%20y%7D)%5E2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500" y="1538600"/>
            <a:ext cx="3448727" cy="82029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987925" y="1700900"/>
            <a:ext cx="3201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7822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5"/>
              <a:buChar char="●"/>
            </a:pPr>
            <a:r>
              <a:rPr lang="en" sz="2035"/>
              <a:t>Gradient Magnitude:</a:t>
            </a:r>
            <a:endParaRPr sz="2035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057200" y="3084975"/>
            <a:ext cx="3201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7822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5"/>
              <a:buChar char="●"/>
            </a:pPr>
            <a:r>
              <a:rPr lang="en" sz="2035"/>
              <a:t>Gradient Orientation:</a:t>
            </a:r>
            <a:endParaRPr sz="203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0" r="3605" t="3605"/>
          <a:stretch/>
        </p:blipFill>
        <p:spPr>
          <a:xfrm>
            <a:off x="322150" y="1796075"/>
            <a:ext cx="1549301" cy="1555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0" l="0" r="3605" t="3605"/>
          <a:stretch/>
        </p:blipFill>
        <p:spPr>
          <a:xfrm>
            <a:off x="2851288" y="711915"/>
            <a:ext cx="1549301" cy="15550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5">
            <a:alphaModFix/>
          </a:blip>
          <a:srcRect b="3605" l="0" r="3605" t="0"/>
          <a:stretch/>
        </p:blipFill>
        <p:spPr>
          <a:xfrm>
            <a:off x="2851300" y="2859150"/>
            <a:ext cx="1549300" cy="15550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6">
            <a:alphaModFix/>
          </a:blip>
          <a:srcRect b="0" l="0" r="3605" t="3605"/>
          <a:stretch/>
        </p:blipFill>
        <p:spPr>
          <a:xfrm>
            <a:off x="5210025" y="1796075"/>
            <a:ext cx="1549300" cy="1555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7">
            <a:alphaModFix/>
          </a:blip>
          <a:srcRect b="0" l="0" r="3605" t="3605"/>
          <a:stretch/>
        </p:blipFill>
        <p:spPr>
          <a:xfrm>
            <a:off x="7299675" y="1796075"/>
            <a:ext cx="1549301" cy="1555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8" title="[202,202,202,&quot;https://www.codecogs.com/eqnedit.php?latex=f(x%2Cy)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663" y="3898513"/>
            <a:ext cx="692275" cy="25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8"/>
          <p:cNvCxnSpPr>
            <a:stCxn id="98" idx="3"/>
            <a:endCxn id="99" idx="1"/>
          </p:cNvCxnSpPr>
          <p:nvPr/>
        </p:nvCxnSpPr>
        <p:spPr>
          <a:xfrm flipH="1" rot="10800000">
            <a:off x="1871451" y="1489388"/>
            <a:ext cx="979800" cy="10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8"/>
          <p:cNvCxnSpPr>
            <a:stCxn id="98" idx="3"/>
            <a:endCxn id="100" idx="1"/>
          </p:cNvCxnSpPr>
          <p:nvPr/>
        </p:nvCxnSpPr>
        <p:spPr>
          <a:xfrm>
            <a:off x="1871451" y="2573588"/>
            <a:ext cx="979800" cy="10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8"/>
          <p:cNvCxnSpPr/>
          <p:nvPr/>
        </p:nvCxnSpPr>
        <p:spPr>
          <a:xfrm>
            <a:off x="4423125" y="1456088"/>
            <a:ext cx="786900" cy="11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8"/>
          <p:cNvCxnSpPr/>
          <p:nvPr/>
        </p:nvCxnSpPr>
        <p:spPr>
          <a:xfrm flipH="1" rot="10800000">
            <a:off x="4423125" y="2573588"/>
            <a:ext cx="786900" cy="10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8"/>
          <p:cNvCxnSpPr>
            <a:stCxn id="101" idx="3"/>
            <a:endCxn id="102" idx="1"/>
          </p:cNvCxnSpPr>
          <p:nvPr/>
        </p:nvCxnSpPr>
        <p:spPr>
          <a:xfrm>
            <a:off x="6759326" y="2573588"/>
            <a:ext cx="5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8"/>
          <p:cNvSpPr/>
          <p:nvPr/>
        </p:nvSpPr>
        <p:spPr>
          <a:xfrm>
            <a:off x="4350975" y="2384400"/>
            <a:ext cx="715800" cy="35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0" name="Google Shape;110;p18" title="[202,202,202,&quot;https://www.codecogs.com/eqnedit.php?latex=%7C%7C%5Cnabla%20f%7C%7C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38724" y="2445242"/>
            <a:ext cx="540300" cy="235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8"/>
          <p:cNvGrpSpPr/>
          <p:nvPr/>
        </p:nvGrpSpPr>
        <p:grpSpPr>
          <a:xfrm>
            <a:off x="2155425" y="2859150"/>
            <a:ext cx="411900" cy="655500"/>
            <a:chOff x="2278738" y="3385100"/>
            <a:chExt cx="411900" cy="655500"/>
          </a:xfrm>
        </p:grpSpPr>
        <p:sp>
          <p:nvSpPr>
            <p:cNvPr id="112" name="Google Shape;112;p18"/>
            <p:cNvSpPr/>
            <p:nvPr/>
          </p:nvSpPr>
          <p:spPr>
            <a:xfrm>
              <a:off x="2278738" y="3385100"/>
              <a:ext cx="411900" cy="65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13" name="Google Shape;113;p18" title="[202,202,202,&quot;https://www.codecogs.com/eqnedit.php?latex=%5Cfrac%7B%5Cpartial%20f%7D%7B%5Cpartial%20y%7D%20#0&quot;]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39139" y="3428825"/>
              <a:ext cx="290664" cy="568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8"/>
          <p:cNvGrpSpPr/>
          <p:nvPr/>
        </p:nvGrpSpPr>
        <p:grpSpPr>
          <a:xfrm>
            <a:off x="2155413" y="1541125"/>
            <a:ext cx="411900" cy="655500"/>
            <a:chOff x="2275200" y="1251200"/>
            <a:chExt cx="411900" cy="655500"/>
          </a:xfrm>
        </p:grpSpPr>
        <p:sp>
          <p:nvSpPr>
            <p:cNvPr id="115" name="Google Shape;115;p18"/>
            <p:cNvSpPr/>
            <p:nvPr/>
          </p:nvSpPr>
          <p:spPr>
            <a:xfrm>
              <a:off x="2275200" y="1251200"/>
              <a:ext cx="411900" cy="65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16" name="Google Shape;116;p18" title="[202,202,202,&quot;https://www.codecogs.com/eqnedit.php?latex=%5Cfrac%7B%5Cpartial%20f%7D%7B%5Cpartial%20x%7D%20#0&quot;]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39151" y="1304263"/>
              <a:ext cx="290650" cy="522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295650" y="3452125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Input Image</a:t>
            </a:r>
            <a:endParaRPr sz="1835"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2824800" y="265525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Gradient X</a:t>
            </a:r>
            <a:endParaRPr sz="1835"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2851300" y="4453075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Gradient Y</a:t>
            </a:r>
            <a:endParaRPr sz="1835"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5183500" y="3489663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Gradient Magnitude</a:t>
            </a:r>
            <a:endParaRPr sz="1835"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73150" y="3489663"/>
            <a:ext cx="1602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35"/>
              <a:t>Binarized</a:t>
            </a:r>
            <a:endParaRPr sz="183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18222" l="11202" r="8553" t="14459"/>
          <a:stretch/>
        </p:blipFill>
        <p:spPr>
          <a:xfrm>
            <a:off x="1533623" y="1288475"/>
            <a:ext cx="6076775" cy="30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1.1: Finite Difference Operator</a:t>
            </a:r>
            <a:endParaRPr sz="284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18155" l="11467" r="9059" t="15217"/>
          <a:stretch/>
        </p:blipFill>
        <p:spPr>
          <a:xfrm>
            <a:off x="587762" y="1429850"/>
            <a:ext cx="7968476" cy="26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Part 1.1: Finite Difference Operator</a:t>
            </a:r>
            <a:endParaRPr sz="284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3605" t="3605"/>
          <a:stretch/>
        </p:blipFill>
        <p:spPr>
          <a:xfrm>
            <a:off x="1704900" y="2909200"/>
            <a:ext cx="1681371" cy="16919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21"/>
          <p:cNvSpPr/>
          <p:nvPr/>
        </p:nvSpPr>
        <p:spPr>
          <a:xfrm>
            <a:off x="2658017" y="4057205"/>
            <a:ext cx="495600" cy="50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127" l="54643" r="16948" t="69011"/>
          <a:stretch/>
        </p:blipFill>
        <p:spPr>
          <a:xfrm>
            <a:off x="4590730" y="796950"/>
            <a:ext cx="3030033" cy="30977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1"/>
          <p:cNvSpPr txBox="1"/>
          <p:nvPr>
            <p:ph type="title"/>
          </p:nvPr>
        </p:nvSpPr>
        <p:spPr>
          <a:xfrm>
            <a:off x="328375" y="3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Effect of Noise</a:t>
            </a:r>
            <a:endParaRPr sz="2840"/>
          </a:p>
        </p:txBody>
      </p:sp>
      <p:cxnSp>
        <p:nvCxnSpPr>
          <p:cNvPr id="142" name="Google Shape;142;p21"/>
          <p:cNvCxnSpPr/>
          <p:nvPr/>
        </p:nvCxnSpPr>
        <p:spPr>
          <a:xfrm flipH="1" rot="10800000">
            <a:off x="2654029" y="798428"/>
            <a:ext cx="1942500" cy="326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1"/>
          <p:cNvCxnSpPr/>
          <p:nvPr/>
        </p:nvCxnSpPr>
        <p:spPr>
          <a:xfrm flipH="1" rot="10800000">
            <a:off x="3166943" y="3898738"/>
            <a:ext cx="4453800" cy="66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